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69" r:id="rId2"/>
    <p:sldId id="263" r:id="rId3"/>
    <p:sldId id="267" r:id="rId4"/>
    <p:sldId id="275" r:id="rId5"/>
    <p:sldId id="260" r:id="rId6"/>
    <p:sldId id="268" r:id="rId7"/>
    <p:sldId id="276" r:id="rId8"/>
    <p:sldId id="262" r:id="rId9"/>
    <p:sldId id="281" r:id="rId10"/>
    <p:sldId id="278" r:id="rId11"/>
    <p:sldId id="270" r:id="rId12"/>
    <p:sldId id="280" r:id="rId13"/>
    <p:sldId id="264" r:id="rId14"/>
    <p:sldId id="266" r:id="rId15"/>
    <p:sldId id="277" r:id="rId16"/>
    <p:sldId id="27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h+DHKK2+fQZ9vIbQUKi44UKfRI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B9BE"/>
    <a:srgbClr val="2FC5CC"/>
    <a:srgbClr val="1CB7D3"/>
    <a:srgbClr val="2896A4"/>
    <a:srgbClr val="1BBAC0"/>
    <a:srgbClr val="47979A"/>
    <a:srgbClr val="10909F"/>
    <a:srgbClr val="09788C"/>
    <a:srgbClr val="FE5960"/>
    <a:srgbClr val="76D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7" autoAdjust="0"/>
    <p:restoredTop sz="94188" autoAdjust="0"/>
  </p:normalViewPr>
  <p:slideViewPr>
    <p:cSldViewPr snapToGrid="0">
      <p:cViewPr varScale="1">
        <p:scale>
          <a:sx n="84" d="100"/>
          <a:sy n="84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1721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6515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2197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1292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427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336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490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586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641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040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0605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99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84;p14">
            <a:extLst>
              <a:ext uri="{FF2B5EF4-FFF2-40B4-BE49-F238E27FC236}">
                <a16:creationId xmlns:a16="http://schemas.microsoft.com/office/drawing/2014/main" id="{3E2099DA-DACF-4DB8-A496-52BDC4501FF9}"/>
              </a:ext>
            </a:extLst>
          </p:cNvPr>
          <p:cNvSpPr txBox="1"/>
          <p:nvPr/>
        </p:nvSpPr>
        <p:spPr>
          <a:xfrm>
            <a:off x="1726723" y="734540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Market Fit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291;p14">
            <a:extLst>
              <a:ext uri="{FF2B5EF4-FFF2-40B4-BE49-F238E27FC236}">
                <a16:creationId xmlns:a16="http://schemas.microsoft.com/office/drawing/2014/main" id="{10119533-A5AE-4CC7-A2A5-DD0FA2596DA3}"/>
              </a:ext>
            </a:extLst>
          </p:cNvPr>
          <p:cNvSpPr txBox="1"/>
          <p:nvPr/>
        </p:nvSpPr>
        <p:spPr>
          <a:xfrm>
            <a:off x="0" y="5448547"/>
            <a:ext cx="580248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www.velocity-acquisitions.com</a:t>
            </a:r>
            <a:b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 Partner: Atifsid</a:t>
            </a:r>
          </a:p>
        </p:txBody>
      </p:sp>
      <p:sp>
        <p:nvSpPr>
          <p:cNvPr id="31" name="Google Shape;108;p3">
            <a:extLst>
              <a:ext uri="{FF2B5EF4-FFF2-40B4-BE49-F238E27FC236}">
                <a16:creationId xmlns:a16="http://schemas.microsoft.com/office/drawing/2014/main" id="{9594858E-827E-44D3-8FED-1E648344E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826550"/>
            <a:ext cx="580248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$4.000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69737E59-D5BC-4520-AC0D-A991D7E61BB6}"/>
              </a:ext>
            </a:extLst>
          </p:cNvPr>
          <p:cNvSpPr txBox="1"/>
          <p:nvPr/>
        </p:nvSpPr>
        <p:spPr>
          <a:xfrm>
            <a:off x="0" y="2619564"/>
            <a:ext cx="580248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8ECDCAE-F57B-44BA-AA9B-BB68987A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7" t="14321" r="65123" b="78569"/>
          <a:stretch/>
        </p:blipFill>
        <p:spPr>
          <a:xfrm>
            <a:off x="742627" y="2223663"/>
            <a:ext cx="4317236" cy="10135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28C9C43-4792-45B3-9BFA-E685A12CE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28" b="4620"/>
          <a:stretch/>
        </p:blipFill>
        <p:spPr>
          <a:xfrm>
            <a:off x="5472185" y="1400537"/>
            <a:ext cx="6719815" cy="545746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5AF9C17-D1A5-4B2F-9B35-7B2A7801A41E}"/>
              </a:ext>
            </a:extLst>
          </p:cNvPr>
          <p:cNvSpPr txBox="1"/>
          <p:nvPr/>
        </p:nvSpPr>
        <p:spPr>
          <a:xfrm>
            <a:off x="1141790" y="3142764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EMERGENTES</a:t>
            </a: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3438357F-1FB0-4068-A8AF-83EC6EBE1DC9}"/>
              </a:ext>
            </a:extLst>
          </p:cNvPr>
          <p:cNvSpPr txBox="1"/>
          <p:nvPr/>
        </p:nvSpPr>
        <p:spPr>
          <a:xfrm>
            <a:off x="9346579" y="3120186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DESARROLLADOS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224E41B-80E2-49A9-B759-294F528C6A8A}"/>
              </a:ext>
            </a:extLst>
          </p:cNvPr>
          <p:cNvSpPr txBox="1"/>
          <p:nvPr/>
        </p:nvSpPr>
        <p:spPr>
          <a:xfrm>
            <a:off x="4884755" y="6141157"/>
            <a:ext cx="2467644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TRADICIONAL</a:t>
            </a: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205329FF-9437-4A97-8488-BD5BAC2B3FED}"/>
              </a:ext>
            </a:extLst>
          </p:cNvPr>
          <p:cNvSpPr txBox="1"/>
          <p:nvPr/>
        </p:nvSpPr>
        <p:spPr>
          <a:xfrm>
            <a:off x="3909224" y="402418"/>
            <a:ext cx="4400356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BASADO EN INOVACCIÓN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FC362B-F03F-446F-924D-5FAB1378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923708" y="4088590"/>
            <a:ext cx="2254159" cy="6466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8A97CC-1366-4079-9CD8-2ECF4536D9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552868" y="5049781"/>
            <a:ext cx="813942" cy="81761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E88E90-B777-49CE-B233-CE444F26E3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716604" y="4575361"/>
            <a:ext cx="2693245" cy="56840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134FC9B-FE18-4F06-B2E6-E670709C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53" y="1733281"/>
            <a:ext cx="2693244" cy="106312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2B6EAB83-FF55-4283-ABDF-795491C83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704" y="1373911"/>
            <a:ext cx="2467644" cy="17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26723" y="719422"/>
            <a:ext cx="8211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Demanda Proyectada</a:t>
            </a:r>
          </a:p>
        </p:txBody>
      </p:sp>
      <p:sp>
        <p:nvSpPr>
          <p:cNvPr id="290" name="Google Shape;290;p14"/>
          <p:cNvSpPr txBox="1"/>
          <p:nvPr/>
        </p:nvSpPr>
        <p:spPr>
          <a:xfrm>
            <a:off x="6095998" y="4762071"/>
            <a:ext cx="544124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Estimación para el primer mes</a:t>
            </a:r>
          </a:p>
        </p:txBody>
      </p:sp>
      <p:sp>
        <p:nvSpPr>
          <p:cNvPr id="291" name="Google Shape;291;p14"/>
          <p:cNvSpPr txBox="1"/>
          <p:nvPr/>
        </p:nvSpPr>
        <p:spPr>
          <a:xfrm>
            <a:off x="0" y="4793792"/>
            <a:ext cx="609599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del primer mes</a:t>
            </a: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Supuesto </a:t>
            </a:r>
            <a:r>
              <a:rPr lang="es-CL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basado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información oficial declarada por VNX Exchange</a:t>
            </a:r>
            <a:endParaRPr sz="16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3047A7A6-60D1-4BC3-90FE-104917F04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171795"/>
            <a:ext cx="609599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$30M+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Google Shape;109;p3">
            <a:extLst>
              <a:ext uri="{FF2B5EF4-FFF2-40B4-BE49-F238E27FC236}">
                <a16:creationId xmlns:a16="http://schemas.microsoft.com/office/drawing/2014/main" id="{E0CF8F96-0FCC-40FE-9175-7613FA95252C}"/>
              </a:ext>
            </a:extLst>
          </p:cNvPr>
          <p:cNvSpPr txBox="1"/>
          <p:nvPr/>
        </p:nvSpPr>
        <p:spPr>
          <a:xfrm>
            <a:off x="6095998" y="3145716"/>
            <a:ext cx="5441245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$400M+</a:t>
            </a:r>
          </a:p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Peso Chileno</a:t>
            </a:r>
            <a:endParaRPr sz="360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D2292668-8C25-434D-9144-B221C6298065}"/>
              </a:ext>
            </a:extLst>
          </p:cNvPr>
          <p:cNvSpPr txBox="1"/>
          <p:nvPr/>
        </p:nvSpPr>
        <p:spPr>
          <a:xfrm>
            <a:off x="6096000" y="1964737"/>
            <a:ext cx="5441244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u="none" strike="noStrike" cap="none" dirty="0">
                <a:solidFill>
                  <a:schemeClr val="tx2">
                    <a:lumMod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Afiste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99A8824-64CD-486B-B8D5-50F491CA984C}"/>
              </a:ext>
            </a:extLst>
          </p:cNvPr>
          <p:cNvSpPr txBox="1"/>
          <p:nvPr/>
        </p:nvSpPr>
        <p:spPr>
          <a:xfrm>
            <a:off x="0" y="1964809"/>
            <a:ext cx="609599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13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1738028" y="723569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Equipo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432477" y="5578968"/>
            <a:ext cx="3648638" cy="9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Matías Rodríguez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Dirección</a:t>
            </a:r>
            <a:endParaRPr sz="2405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8107697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Kurt Muller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Tecnología</a:t>
            </a:r>
            <a:endParaRPr sz="2405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4341418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Emiliano Araneda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Comercial</a:t>
            </a:r>
            <a:endParaRPr sz="2405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06D485-290E-4764-A25D-2AA023E4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244" y="1961828"/>
            <a:ext cx="2167467" cy="21718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3411EC-2419-4AA6-AB27-1F088A8F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644" y="1950537"/>
            <a:ext cx="2167468" cy="21718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7070E-EB66-4C12-917C-30BB2E090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843" y="1950537"/>
            <a:ext cx="2178735" cy="21831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02BD03-C89D-451F-AC00-FA4B662E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47" y="1950538"/>
            <a:ext cx="2178736" cy="2183102"/>
          </a:xfrm>
          <a:prstGeom prst="rect">
            <a:avLst/>
          </a:prstGeom>
        </p:spPr>
      </p:pic>
      <p:sp>
        <p:nvSpPr>
          <p:cNvPr id="19" name="Google Shape;112;p3">
            <a:extLst>
              <a:ext uri="{FF2B5EF4-FFF2-40B4-BE49-F238E27FC236}">
                <a16:creationId xmlns:a16="http://schemas.microsoft.com/office/drawing/2014/main" id="{CCE9DA3D-9C93-4BC4-BBB5-0C451CCD8DC9}"/>
              </a:ext>
            </a:extLst>
          </p:cNvPr>
          <p:cNvSpPr txBox="1"/>
          <p:nvPr/>
        </p:nvSpPr>
        <p:spPr>
          <a:xfrm>
            <a:off x="441431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Lobo</a:t>
            </a:r>
          </a:p>
        </p:txBody>
      </p:sp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E6713064-2862-469A-AEB2-523355EEE79A}"/>
              </a:ext>
            </a:extLst>
          </p:cNvPr>
          <p:cNvSpPr txBox="1"/>
          <p:nvPr/>
        </p:nvSpPr>
        <p:spPr>
          <a:xfrm>
            <a:off x="3376640" y="4371305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Vendedor</a:t>
            </a:r>
          </a:p>
        </p:txBody>
      </p:sp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322802B0-2AF0-4B8D-A394-72605FC950EA}"/>
              </a:ext>
            </a:extLst>
          </p:cNvPr>
          <p:cNvSpPr txBox="1"/>
          <p:nvPr/>
        </p:nvSpPr>
        <p:spPr>
          <a:xfrm>
            <a:off x="632169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Perfeccionista</a:t>
            </a:r>
          </a:p>
        </p:txBody>
      </p:sp>
      <p:sp>
        <p:nvSpPr>
          <p:cNvPr id="22" name="Google Shape;112;p3">
            <a:extLst>
              <a:ext uri="{FF2B5EF4-FFF2-40B4-BE49-F238E27FC236}">
                <a16:creationId xmlns:a16="http://schemas.microsoft.com/office/drawing/2014/main" id="{ECA09548-DB37-4AE1-B47F-968BF4B6B9F9}"/>
              </a:ext>
            </a:extLst>
          </p:cNvPr>
          <p:cNvSpPr txBox="1"/>
          <p:nvPr/>
        </p:nvSpPr>
        <p:spPr>
          <a:xfrm>
            <a:off x="927652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Artista</a:t>
            </a: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19845301-5EDD-4129-BCB8-469F677813F2}"/>
              </a:ext>
            </a:extLst>
          </p:cNvPr>
          <p:cNvSpPr txBox="1"/>
          <p:nvPr/>
        </p:nvSpPr>
        <p:spPr>
          <a:xfrm>
            <a:off x="1105987" y="4870565"/>
            <a:ext cx="110945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CEO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Ozader</a:t>
            </a: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142D801F-04CB-46F8-91E0-47C57762DC83}"/>
              </a:ext>
            </a:extLst>
          </p:cNvPr>
          <p:cNvSpPr txBox="1"/>
          <p:nvPr/>
        </p:nvSpPr>
        <p:spPr>
          <a:xfrm>
            <a:off x="3825850" y="4870565"/>
            <a:ext cx="154014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 y PE en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 Bocconi</a:t>
            </a: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5D4B689A-349C-4F8A-8A58-67C9B3EDFE77}"/>
              </a:ext>
            </a:extLst>
          </p:cNvPr>
          <p:cNvSpPr txBox="1"/>
          <p:nvPr/>
        </p:nvSpPr>
        <p:spPr>
          <a:xfrm>
            <a:off x="6282340" y="4877764"/>
            <a:ext cx="2517271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 Full Stack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años de experiencia</a:t>
            </a: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D112A7C0-E4D2-41A6-B4B2-F9ACB08A5662}"/>
              </a:ext>
            </a:extLst>
          </p:cNvPr>
          <p:cNvSpPr txBox="1"/>
          <p:nvPr/>
        </p:nvSpPr>
        <p:spPr>
          <a:xfrm>
            <a:off x="9726157" y="4870565"/>
            <a:ext cx="1539297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 End &amp; 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Designer</a:t>
            </a: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D05FE819-C622-4DF4-B76D-BF529719D3CC}"/>
              </a:ext>
            </a:extLst>
          </p:cNvPr>
          <p:cNvSpPr txBox="1"/>
          <p:nvPr/>
        </p:nvSpPr>
        <p:spPr>
          <a:xfrm>
            <a:off x="5989797" y="5604337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Ingeniero Informático</a:t>
            </a: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6EFBB989-5AB3-4B8E-A198-D01A1AD3EDCA}"/>
              </a:ext>
            </a:extLst>
          </p:cNvPr>
          <p:cNvSpPr txBox="1"/>
          <p:nvPr/>
        </p:nvSpPr>
        <p:spPr>
          <a:xfrm>
            <a:off x="3564289" y="5604337"/>
            <a:ext cx="2071842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2" name="Google Shape;112;p3">
            <a:extLst>
              <a:ext uri="{FF2B5EF4-FFF2-40B4-BE49-F238E27FC236}">
                <a16:creationId xmlns:a16="http://schemas.microsoft.com/office/drawing/2014/main" id="{0A542B10-1725-4EC0-B6D7-D9C97C711EFD}"/>
              </a:ext>
            </a:extLst>
          </p:cNvPr>
          <p:cNvSpPr txBox="1"/>
          <p:nvPr/>
        </p:nvSpPr>
        <p:spPr>
          <a:xfrm>
            <a:off x="591614" y="5593141"/>
            <a:ext cx="2138201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3" name="Google Shape;112;p3">
            <a:extLst>
              <a:ext uri="{FF2B5EF4-FFF2-40B4-BE49-F238E27FC236}">
                <a16:creationId xmlns:a16="http://schemas.microsoft.com/office/drawing/2014/main" id="{545A733B-D45D-4EDF-BC22-B43AB1799FEC}"/>
              </a:ext>
            </a:extLst>
          </p:cNvPr>
          <p:cNvSpPr txBox="1"/>
          <p:nvPr/>
        </p:nvSpPr>
        <p:spPr>
          <a:xfrm>
            <a:off x="9033791" y="5593193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Informática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23837" y="707555"/>
            <a:ext cx="9900816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2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Mercado</a:t>
            </a:r>
            <a:r>
              <a:rPr lang="es-ES" sz="36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: Fase Temprana</a:t>
            </a:r>
            <a:endParaRPr sz="36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096644" y="2959155"/>
            <a:ext cx="2675256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$41,800M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4624418" y="3003457"/>
            <a:ext cx="25830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$2,000M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512842" y="3035357"/>
            <a:ext cx="23916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$45M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8512841" y="4717475"/>
            <a:ext cx="2391445" cy="110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8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5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51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096636" y="4713935"/>
            <a:ext cx="2391445" cy="102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1.000+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5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59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512854" y="1782577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Chileno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624418" y="1846278"/>
            <a:ext cx="2278446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Latino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096636" y="1784540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EEUU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Elaboración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propia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basada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LAVCA, ACAFI &amp; McKinsey 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Google Shape;113;p3">
            <a:extLst>
              <a:ext uri="{FF2B5EF4-FFF2-40B4-BE49-F238E27FC236}">
                <a16:creationId xmlns:a16="http://schemas.microsoft.com/office/drawing/2014/main" id="{4A9495F6-AD9A-482D-955B-17975192666B}"/>
              </a:ext>
            </a:extLst>
          </p:cNvPr>
          <p:cNvSpPr txBox="1"/>
          <p:nvPr/>
        </p:nvSpPr>
        <p:spPr>
          <a:xfrm>
            <a:off x="4624418" y="4713935"/>
            <a:ext cx="2391445" cy="10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7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44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21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436943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Latin American Private Equity &amp; Venture Capital Association (LAVCA)</a:t>
            </a:r>
            <a:endParaRPr sz="1600" b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CAC5AE9-9C8B-4CF1-926B-707DEE87DEAD}"/>
              </a:ext>
            </a:extLst>
          </p:cNvPr>
          <p:cNvCxnSpPr/>
          <p:nvPr/>
        </p:nvCxnSpPr>
        <p:spPr>
          <a:xfrm flipV="1">
            <a:off x="970844" y="3635022"/>
            <a:ext cx="1490134" cy="19191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6727DB7-FDA7-4053-B58A-80B6580B37B5}"/>
              </a:ext>
            </a:extLst>
          </p:cNvPr>
          <p:cNvCxnSpPr>
            <a:cxnSpLocks/>
          </p:cNvCxnSpPr>
          <p:nvPr/>
        </p:nvCxnSpPr>
        <p:spPr>
          <a:xfrm flipV="1">
            <a:off x="2513366" y="3595688"/>
            <a:ext cx="1387122" cy="39335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05BE7DD-651D-4C4F-8D0E-FFAC2EAFA297}"/>
              </a:ext>
            </a:extLst>
          </p:cNvPr>
          <p:cNvCxnSpPr>
            <a:cxnSpLocks/>
          </p:cNvCxnSpPr>
          <p:nvPr/>
        </p:nvCxnSpPr>
        <p:spPr>
          <a:xfrm flipV="1">
            <a:off x="3900488" y="3300413"/>
            <a:ext cx="1471612" cy="295276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949C45F-0217-4BA9-AEBE-D8051FA81077}"/>
              </a:ext>
            </a:extLst>
          </p:cNvPr>
          <p:cNvCxnSpPr>
            <a:cxnSpLocks/>
          </p:cNvCxnSpPr>
          <p:nvPr/>
        </p:nvCxnSpPr>
        <p:spPr>
          <a:xfrm flipV="1">
            <a:off x="5372100" y="3300413"/>
            <a:ext cx="1447802" cy="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8DF33E4-362E-4A43-B5CE-B17FC1FEF4B1}"/>
              </a:ext>
            </a:extLst>
          </p:cNvPr>
          <p:cNvCxnSpPr>
            <a:cxnSpLocks/>
          </p:cNvCxnSpPr>
          <p:nvPr/>
        </p:nvCxnSpPr>
        <p:spPr>
          <a:xfrm flipV="1">
            <a:off x="6819902" y="3243263"/>
            <a:ext cx="1471612" cy="57152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E792A77-3CAB-4630-91B1-A1E008FA945A}"/>
              </a:ext>
            </a:extLst>
          </p:cNvPr>
          <p:cNvCxnSpPr>
            <a:cxnSpLocks/>
          </p:cNvCxnSpPr>
          <p:nvPr/>
        </p:nvCxnSpPr>
        <p:spPr>
          <a:xfrm flipV="1">
            <a:off x="8291514" y="2995613"/>
            <a:ext cx="1447802" cy="24765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B3A517B-37A6-4711-9BB2-CA30C64C0934}"/>
              </a:ext>
            </a:extLst>
          </p:cNvPr>
          <p:cNvCxnSpPr>
            <a:cxnSpLocks/>
          </p:cNvCxnSpPr>
          <p:nvPr/>
        </p:nvCxnSpPr>
        <p:spPr>
          <a:xfrm flipV="1">
            <a:off x="9739316" y="1981200"/>
            <a:ext cx="1471612" cy="1014414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61;p6">
            <a:extLst>
              <a:ext uri="{FF2B5EF4-FFF2-40B4-BE49-F238E27FC236}">
                <a16:creationId xmlns:a16="http://schemas.microsoft.com/office/drawing/2014/main" id="{871D5EA0-3E9F-460F-A3E5-FC539CE09A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1195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 de </a:t>
            </a:r>
            <a:r>
              <a:rPr lang="es-CL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Riesgo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en Latam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28;p4">
            <a:extLst>
              <a:ext uri="{FF2B5EF4-FFF2-40B4-BE49-F238E27FC236}">
                <a16:creationId xmlns:a16="http://schemas.microsoft.com/office/drawing/2014/main" id="{8BE36F53-0F5C-4399-A2C8-A086389E9976}"/>
              </a:ext>
            </a:extLst>
          </p:cNvPr>
          <p:cNvSpPr txBox="1"/>
          <p:nvPr/>
        </p:nvSpPr>
        <p:spPr>
          <a:xfrm>
            <a:off x="541867" y="6055416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7" name="Google Shape;128;p4">
            <a:extLst>
              <a:ext uri="{FF2B5EF4-FFF2-40B4-BE49-F238E27FC236}">
                <a16:creationId xmlns:a16="http://schemas.microsoft.com/office/drawing/2014/main" id="{A00C2FF8-1A78-42E7-B9C3-93043D5C377A}"/>
              </a:ext>
            </a:extLst>
          </p:cNvPr>
          <p:cNvSpPr txBox="1"/>
          <p:nvPr/>
        </p:nvSpPr>
        <p:spPr>
          <a:xfrm>
            <a:off x="2000962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8" name="Google Shape;128;p4">
            <a:extLst>
              <a:ext uri="{FF2B5EF4-FFF2-40B4-BE49-F238E27FC236}">
                <a16:creationId xmlns:a16="http://schemas.microsoft.com/office/drawing/2014/main" id="{098FF3ED-CF8B-47A4-91CC-5BC72302C62E}"/>
              </a:ext>
            </a:extLst>
          </p:cNvPr>
          <p:cNvSpPr txBox="1"/>
          <p:nvPr/>
        </p:nvSpPr>
        <p:spPr>
          <a:xfrm>
            <a:off x="3460057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9" name="Google Shape;128;p4">
            <a:extLst>
              <a:ext uri="{FF2B5EF4-FFF2-40B4-BE49-F238E27FC236}">
                <a16:creationId xmlns:a16="http://schemas.microsoft.com/office/drawing/2014/main" id="{5D414D98-6FC8-47C2-9798-EDFB7DA68FFC}"/>
              </a:ext>
            </a:extLst>
          </p:cNvPr>
          <p:cNvSpPr txBox="1"/>
          <p:nvPr/>
        </p:nvSpPr>
        <p:spPr>
          <a:xfrm>
            <a:off x="4913520" y="6050142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0" name="Google Shape;128;p4">
            <a:extLst>
              <a:ext uri="{FF2B5EF4-FFF2-40B4-BE49-F238E27FC236}">
                <a16:creationId xmlns:a16="http://schemas.microsoft.com/office/drawing/2014/main" id="{B6DFE261-0AFF-4BED-A9EF-AD027F37C4C8}"/>
              </a:ext>
            </a:extLst>
          </p:cNvPr>
          <p:cNvSpPr txBox="1"/>
          <p:nvPr/>
        </p:nvSpPr>
        <p:spPr>
          <a:xfrm>
            <a:off x="6364082" y="6011780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1" name="Google Shape;128;p4">
            <a:extLst>
              <a:ext uri="{FF2B5EF4-FFF2-40B4-BE49-F238E27FC236}">
                <a16:creationId xmlns:a16="http://schemas.microsoft.com/office/drawing/2014/main" id="{999BE846-1397-47F3-B3BE-6268A0C20388}"/>
              </a:ext>
            </a:extLst>
          </p:cNvPr>
          <p:cNvSpPr txBox="1"/>
          <p:nvPr/>
        </p:nvSpPr>
        <p:spPr>
          <a:xfrm>
            <a:off x="7817380" y="606315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40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2" name="Google Shape;128;p4">
            <a:extLst>
              <a:ext uri="{FF2B5EF4-FFF2-40B4-BE49-F238E27FC236}">
                <a16:creationId xmlns:a16="http://schemas.microsoft.com/office/drawing/2014/main" id="{C73D58D4-1B11-4F9F-9DFE-B25D38A29723}"/>
              </a:ext>
            </a:extLst>
          </p:cNvPr>
          <p:cNvSpPr txBox="1"/>
          <p:nvPr/>
        </p:nvSpPr>
        <p:spPr>
          <a:xfrm>
            <a:off x="9290520" y="606440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3" name="Google Shape;128;p4">
            <a:extLst>
              <a:ext uri="{FF2B5EF4-FFF2-40B4-BE49-F238E27FC236}">
                <a16:creationId xmlns:a16="http://schemas.microsoft.com/office/drawing/2014/main" id="{F6FCBDB3-42E8-4F73-B639-F94DEBCF8474}"/>
              </a:ext>
            </a:extLst>
          </p:cNvPr>
          <p:cNvSpPr txBox="1"/>
          <p:nvPr/>
        </p:nvSpPr>
        <p:spPr>
          <a:xfrm>
            <a:off x="10748638" y="605730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4" name="Google Shape;128;p4">
            <a:extLst>
              <a:ext uri="{FF2B5EF4-FFF2-40B4-BE49-F238E27FC236}">
                <a16:creationId xmlns:a16="http://schemas.microsoft.com/office/drawing/2014/main" id="{3A3FEB77-1D36-4D98-9263-C99231ECB9F5}"/>
              </a:ext>
            </a:extLst>
          </p:cNvPr>
          <p:cNvSpPr txBox="1"/>
          <p:nvPr/>
        </p:nvSpPr>
        <p:spPr>
          <a:xfrm>
            <a:off x="541867" y="5157950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$143M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5" name="Google Shape;128;p4">
            <a:extLst>
              <a:ext uri="{FF2B5EF4-FFF2-40B4-BE49-F238E27FC236}">
                <a16:creationId xmlns:a16="http://schemas.microsoft.com/office/drawing/2014/main" id="{3FA5F281-A144-430E-A034-87A99E0ED20B}"/>
              </a:ext>
            </a:extLst>
          </p:cNvPr>
          <p:cNvSpPr txBox="1"/>
          <p:nvPr/>
        </p:nvSpPr>
        <p:spPr>
          <a:xfrm>
            <a:off x="1984030" y="4304422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$387M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6" name="Google Shape;128;p4">
            <a:extLst>
              <a:ext uri="{FF2B5EF4-FFF2-40B4-BE49-F238E27FC236}">
                <a16:creationId xmlns:a16="http://schemas.microsoft.com/office/drawing/2014/main" id="{7DC51262-286C-4796-B7E9-A3D713CE3B96}"/>
              </a:ext>
            </a:extLst>
          </p:cNvPr>
          <p:cNvSpPr txBox="1"/>
          <p:nvPr/>
        </p:nvSpPr>
        <p:spPr>
          <a:xfrm>
            <a:off x="3443125" y="415632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$425M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7" name="Google Shape;128;p4">
            <a:extLst>
              <a:ext uri="{FF2B5EF4-FFF2-40B4-BE49-F238E27FC236}">
                <a16:creationId xmlns:a16="http://schemas.microsoft.com/office/drawing/2014/main" id="{8B97E5CB-9D76-478C-A2FE-1B579C27CE7E}"/>
              </a:ext>
            </a:extLst>
          </p:cNvPr>
          <p:cNvSpPr txBox="1"/>
          <p:nvPr/>
        </p:nvSpPr>
        <p:spPr>
          <a:xfrm>
            <a:off x="4890931" y="3830621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$526M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8" name="Google Shape;128;p4">
            <a:extLst>
              <a:ext uri="{FF2B5EF4-FFF2-40B4-BE49-F238E27FC236}">
                <a16:creationId xmlns:a16="http://schemas.microsoft.com/office/drawing/2014/main" id="{B744A936-F6E8-43FD-9A76-5DA4752E54AF}"/>
              </a:ext>
            </a:extLst>
          </p:cNvPr>
          <p:cNvSpPr txBox="1"/>
          <p:nvPr/>
        </p:nvSpPr>
        <p:spPr>
          <a:xfrm>
            <a:off x="6350026" y="358925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$594M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9" name="Google Shape;128;p4">
            <a:extLst>
              <a:ext uri="{FF2B5EF4-FFF2-40B4-BE49-F238E27FC236}">
                <a16:creationId xmlns:a16="http://schemas.microsoft.com/office/drawing/2014/main" id="{2408C670-748C-4719-8B9B-ED5B94AB6D1D}"/>
              </a:ext>
            </a:extLst>
          </p:cNvPr>
          <p:cNvSpPr txBox="1"/>
          <p:nvPr/>
        </p:nvSpPr>
        <p:spPr>
          <a:xfrm>
            <a:off x="7779958" y="3908557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$500M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0" name="Google Shape;128;p4">
            <a:extLst>
              <a:ext uri="{FF2B5EF4-FFF2-40B4-BE49-F238E27FC236}">
                <a16:creationId xmlns:a16="http://schemas.microsoft.com/office/drawing/2014/main" id="{D1E348BB-5082-455A-97D5-7B1E72E22641}"/>
              </a:ext>
            </a:extLst>
          </p:cNvPr>
          <p:cNvSpPr txBox="1"/>
          <p:nvPr/>
        </p:nvSpPr>
        <p:spPr>
          <a:xfrm>
            <a:off x="9180634" y="1722473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$1,141M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1" name="Google Shape;128;p4">
            <a:extLst>
              <a:ext uri="{FF2B5EF4-FFF2-40B4-BE49-F238E27FC236}">
                <a16:creationId xmlns:a16="http://schemas.microsoft.com/office/drawing/2014/main" id="{C5B677E5-285A-4B9A-8030-8D986F94422B}"/>
              </a:ext>
            </a:extLst>
          </p:cNvPr>
          <p:cNvSpPr txBox="1"/>
          <p:nvPr/>
        </p:nvSpPr>
        <p:spPr>
          <a:xfrm>
            <a:off x="10618933" y="453277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$1,976M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2" name="Google Shape;128;p4">
            <a:extLst>
              <a:ext uri="{FF2B5EF4-FFF2-40B4-BE49-F238E27FC236}">
                <a16:creationId xmlns:a16="http://schemas.microsoft.com/office/drawing/2014/main" id="{23B9FA64-083A-44CC-9F4A-72768049543B}"/>
              </a:ext>
            </a:extLst>
          </p:cNvPr>
          <p:cNvSpPr txBox="1"/>
          <p:nvPr/>
        </p:nvSpPr>
        <p:spPr>
          <a:xfrm>
            <a:off x="767644" y="3284470"/>
            <a:ext cx="45155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3" name="Google Shape;128;p4">
            <a:extLst>
              <a:ext uri="{FF2B5EF4-FFF2-40B4-BE49-F238E27FC236}">
                <a16:creationId xmlns:a16="http://schemas.microsoft.com/office/drawing/2014/main" id="{B0E5D316-5275-43BF-8775-B8F78FA5F229}"/>
              </a:ext>
            </a:extLst>
          </p:cNvPr>
          <p:cNvSpPr txBox="1"/>
          <p:nvPr/>
        </p:nvSpPr>
        <p:spPr>
          <a:xfrm>
            <a:off x="2142076" y="3092701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4" name="Google Shape;128;p4">
            <a:extLst>
              <a:ext uri="{FF2B5EF4-FFF2-40B4-BE49-F238E27FC236}">
                <a16:creationId xmlns:a16="http://schemas.microsoft.com/office/drawing/2014/main" id="{E15A4EC8-4568-404E-9FE5-1178F5A28D4B}"/>
              </a:ext>
            </a:extLst>
          </p:cNvPr>
          <p:cNvSpPr txBox="1"/>
          <p:nvPr/>
        </p:nvSpPr>
        <p:spPr>
          <a:xfrm>
            <a:off x="3597883" y="305297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5" name="Google Shape;128;p4">
            <a:extLst>
              <a:ext uri="{FF2B5EF4-FFF2-40B4-BE49-F238E27FC236}">
                <a16:creationId xmlns:a16="http://schemas.microsoft.com/office/drawing/2014/main" id="{50DD4B39-B4FA-450F-8A9B-75DAB9BA0086}"/>
              </a:ext>
            </a:extLst>
          </p:cNvPr>
          <p:cNvSpPr txBox="1"/>
          <p:nvPr/>
        </p:nvSpPr>
        <p:spPr>
          <a:xfrm>
            <a:off x="5063100" y="277662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186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6" name="Google Shape;128;p4">
            <a:extLst>
              <a:ext uri="{FF2B5EF4-FFF2-40B4-BE49-F238E27FC236}">
                <a16:creationId xmlns:a16="http://schemas.microsoft.com/office/drawing/2014/main" id="{E152A350-C7E1-468A-9BD1-C550BDB75910}"/>
              </a:ext>
            </a:extLst>
          </p:cNvPr>
          <p:cNvSpPr txBox="1"/>
          <p:nvPr/>
        </p:nvSpPr>
        <p:spPr>
          <a:xfrm>
            <a:off x="6508072" y="2754388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182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7" name="Google Shape;128;p4">
            <a:extLst>
              <a:ext uri="{FF2B5EF4-FFF2-40B4-BE49-F238E27FC236}">
                <a16:creationId xmlns:a16="http://schemas.microsoft.com/office/drawing/2014/main" id="{23C72A51-36FA-4EA4-B8A9-47052B5FE7F3}"/>
              </a:ext>
            </a:extLst>
          </p:cNvPr>
          <p:cNvSpPr txBox="1"/>
          <p:nvPr/>
        </p:nvSpPr>
        <p:spPr>
          <a:xfrm>
            <a:off x="7955671" y="2722147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197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8" name="Google Shape;128;p4">
            <a:extLst>
              <a:ext uri="{FF2B5EF4-FFF2-40B4-BE49-F238E27FC236}">
                <a16:creationId xmlns:a16="http://schemas.microsoft.com/office/drawing/2014/main" id="{7936FE06-2091-4BDE-8133-85B0417E8CA7}"/>
              </a:ext>
            </a:extLst>
          </p:cNvPr>
          <p:cNvSpPr txBox="1"/>
          <p:nvPr/>
        </p:nvSpPr>
        <p:spPr>
          <a:xfrm>
            <a:off x="9403474" y="2466180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249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9" name="Google Shape;128;p4">
            <a:extLst>
              <a:ext uri="{FF2B5EF4-FFF2-40B4-BE49-F238E27FC236}">
                <a16:creationId xmlns:a16="http://schemas.microsoft.com/office/drawing/2014/main" id="{2A23029F-F887-43B9-A87B-38FCD22A6033}"/>
              </a:ext>
            </a:extLst>
          </p:cNvPr>
          <p:cNvSpPr txBox="1"/>
          <p:nvPr/>
        </p:nvSpPr>
        <p:spPr>
          <a:xfrm>
            <a:off x="10864351" y="1477282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463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0" name="Google Shape;128;p4">
            <a:extLst>
              <a:ext uri="{FF2B5EF4-FFF2-40B4-BE49-F238E27FC236}">
                <a16:creationId xmlns:a16="http://schemas.microsoft.com/office/drawing/2014/main" id="{82C69AF2-1D81-43AE-AC9A-BDF3F572DF2A}"/>
              </a:ext>
            </a:extLst>
          </p:cNvPr>
          <p:cNvSpPr txBox="1"/>
          <p:nvPr/>
        </p:nvSpPr>
        <p:spPr>
          <a:xfrm>
            <a:off x="970843" y="1996228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Numero de Deals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AC8A2BE-E1BE-4D90-A787-4185DD2EA333}"/>
              </a:ext>
            </a:extLst>
          </p:cNvPr>
          <p:cNvSpPr txBox="1"/>
          <p:nvPr/>
        </p:nvSpPr>
        <p:spPr>
          <a:xfrm>
            <a:off x="970843" y="1553266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Total $ Invertido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845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28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60DC92DA-285B-4216-BC98-01BBDCA901B3}"/>
              </a:ext>
            </a:extLst>
          </p:cNvPr>
          <p:cNvSpPr txBox="1"/>
          <p:nvPr/>
        </p:nvSpPr>
        <p:spPr>
          <a:xfrm>
            <a:off x="2023486" y="2499950"/>
            <a:ext cx="2703623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  <a:sym typeface="Arial"/>
              </a:rPr>
              <a:t>$1B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2;p3">
            <a:extLst>
              <a:ext uri="{FF2B5EF4-FFF2-40B4-BE49-F238E27FC236}">
                <a16:creationId xmlns:a16="http://schemas.microsoft.com/office/drawing/2014/main" id="{7428D9EC-0450-4F82-ABC2-6014D126FA52}"/>
              </a:ext>
            </a:extLst>
          </p:cNvPr>
          <p:cNvSpPr txBox="1"/>
          <p:nvPr/>
        </p:nvSpPr>
        <p:spPr>
          <a:xfrm>
            <a:off x="2085528" y="4102332"/>
            <a:ext cx="257953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2018</a:t>
            </a:r>
            <a:endParaRPr sz="2600" b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C56AF4BA-CC94-48A9-8E8A-CCED9764CD8E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Pitchbook.com – Rappi Company Profile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4694008A-B74C-4D74-85FB-154342166E20}"/>
              </a:ext>
            </a:extLst>
          </p:cNvPr>
          <p:cNvSpPr txBox="1"/>
          <p:nvPr/>
        </p:nvSpPr>
        <p:spPr>
          <a:xfrm>
            <a:off x="6341600" y="2499950"/>
            <a:ext cx="3764872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2,5B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416636D4-4174-4BDA-928F-EEDDED471939}"/>
              </a:ext>
            </a:extLst>
          </p:cNvPr>
          <p:cNvSpPr txBox="1"/>
          <p:nvPr/>
        </p:nvSpPr>
        <p:spPr>
          <a:xfrm>
            <a:off x="6341599" y="4102332"/>
            <a:ext cx="3764873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687432" y="669287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Problema</a:t>
            </a:r>
            <a:endParaRPr sz="34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110;p3">
            <a:extLst>
              <a:ext uri="{FF2B5EF4-FFF2-40B4-BE49-F238E27FC236}">
                <a16:creationId xmlns:a16="http://schemas.microsoft.com/office/drawing/2014/main" id="{486A6B05-0099-4DDD-8482-0128AB3936E5}"/>
              </a:ext>
            </a:extLst>
          </p:cNvPr>
          <p:cNvSpPr txBox="1"/>
          <p:nvPr/>
        </p:nvSpPr>
        <p:spPr>
          <a:xfrm>
            <a:off x="5670397" y="3289128"/>
            <a:ext cx="6521601" cy="74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80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AÑOS</a:t>
            </a:r>
            <a:endParaRPr sz="800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114;p3">
            <a:extLst>
              <a:ext uri="{FF2B5EF4-FFF2-40B4-BE49-F238E27FC236}">
                <a16:creationId xmlns:a16="http://schemas.microsoft.com/office/drawing/2014/main" id="{8DEF9070-D0CF-4346-BCA7-05666666A7AD}"/>
              </a:ext>
            </a:extLst>
          </p:cNvPr>
          <p:cNvSpPr txBox="1"/>
          <p:nvPr/>
        </p:nvSpPr>
        <p:spPr>
          <a:xfrm>
            <a:off x="5670398" y="1927630"/>
            <a:ext cx="6521602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0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Inversión Congelada</a:t>
            </a:r>
            <a:endParaRPr sz="40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3018345D-2D47-4D18-AF72-495D278CA2F0}"/>
              </a:ext>
            </a:extLst>
          </p:cNvPr>
          <p:cNvSpPr txBox="1"/>
          <p:nvPr/>
        </p:nvSpPr>
        <p:spPr>
          <a:xfrm>
            <a:off x="5670400" y="4732551"/>
            <a:ext cx="6521600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 Promedio</a:t>
            </a:r>
            <a:endParaRPr sz="2405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5670397" y="6045108"/>
            <a:ext cx="6521600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McKinsey.com - Global Private Markets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53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757479" y="726875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Visión del cliente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0" y="6168846"/>
            <a:ext cx="12191997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E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Levantamiento de información realizado durante Jump Chile 2019</a:t>
            </a:r>
            <a:endParaRPr sz="4400" b="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46DFAC-52FE-4772-ACAB-E987B7996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897" y="2716020"/>
            <a:ext cx="1425960" cy="14259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CF7879-D1A5-4B6D-9194-BA49D736C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9" b="10599"/>
          <a:stretch/>
        </p:blipFill>
        <p:spPr>
          <a:xfrm>
            <a:off x="1013113" y="2465762"/>
            <a:ext cx="1910858" cy="17351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D1ADA4-172D-436D-BAF2-6DA0D0938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413" y="2597781"/>
            <a:ext cx="1662438" cy="166243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4BE3817-5489-44F0-A77D-A440E7838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632" y="2202290"/>
            <a:ext cx="2262117" cy="2262117"/>
          </a:xfrm>
          <a:prstGeom prst="rect">
            <a:avLst/>
          </a:prstGeom>
        </p:spPr>
      </p:pic>
      <p:sp>
        <p:nvSpPr>
          <p:cNvPr id="24" name="Google Shape;291;p14">
            <a:extLst>
              <a:ext uri="{FF2B5EF4-FFF2-40B4-BE49-F238E27FC236}">
                <a16:creationId xmlns:a16="http://schemas.microsoft.com/office/drawing/2014/main" id="{E52216AA-574C-4477-8EF0-C5F9556B9520}"/>
              </a:ext>
            </a:extLst>
          </p:cNvPr>
          <p:cNvSpPr txBox="1"/>
          <p:nvPr/>
        </p:nvSpPr>
        <p:spPr>
          <a:xfrm>
            <a:off x="835189" y="4388391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Protocolos de ciberseguridad</a:t>
            </a:r>
          </a:p>
        </p:txBody>
      </p:sp>
      <p:sp>
        <p:nvSpPr>
          <p:cNvPr id="25" name="Google Shape;291;p14">
            <a:extLst>
              <a:ext uri="{FF2B5EF4-FFF2-40B4-BE49-F238E27FC236}">
                <a16:creationId xmlns:a16="http://schemas.microsoft.com/office/drawing/2014/main" id="{85F81E76-B96D-4BF4-9669-E515CDD9E285}"/>
              </a:ext>
            </a:extLst>
          </p:cNvPr>
          <p:cNvSpPr txBox="1"/>
          <p:nvPr/>
        </p:nvSpPr>
        <p:spPr>
          <a:xfrm>
            <a:off x="3405632" y="4388391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Traspaso de acciones ágil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291;p14">
            <a:extLst>
              <a:ext uri="{FF2B5EF4-FFF2-40B4-BE49-F238E27FC236}">
                <a16:creationId xmlns:a16="http://schemas.microsoft.com/office/drawing/2014/main" id="{C0F86886-05F1-4F86-90EA-B45D518CCEB7}"/>
              </a:ext>
            </a:extLst>
          </p:cNvPr>
          <p:cNvSpPr txBox="1"/>
          <p:nvPr/>
        </p:nvSpPr>
        <p:spPr>
          <a:xfrm>
            <a:off x="6317279" y="4388391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Información </a:t>
            </a:r>
            <a:r>
              <a:rPr lang="es-CL" sz="2000" dirty="0">
                <a:solidFill>
                  <a:schemeClr val="bg1"/>
                </a:solidFill>
              </a:rPr>
              <a:t>transparente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291;p14">
            <a:extLst>
              <a:ext uri="{FF2B5EF4-FFF2-40B4-BE49-F238E27FC236}">
                <a16:creationId xmlns:a16="http://schemas.microsoft.com/office/drawing/2014/main" id="{A1E89B3B-C796-43E1-A6CD-5595D511A977}"/>
              </a:ext>
            </a:extLst>
          </p:cNvPr>
          <p:cNvSpPr txBox="1"/>
          <p:nvPr/>
        </p:nvSpPr>
        <p:spPr>
          <a:xfrm>
            <a:off x="8930524" y="4464407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Evitar conflictos de confianza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805762" y="734858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Contexto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332090" y="2015360"/>
            <a:ext cx="256256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600" b="1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Activos Físicos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3733979" y="4637897"/>
            <a:ext cx="16049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s-ES" sz="2600" b="1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Derechos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5445058" y="1992182"/>
            <a:ext cx="404439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s-ES" sz="2600" b="1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Inversiones Estructuradas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7675045" y="4614813"/>
            <a:ext cx="2771053" cy="538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900" b="1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Activos Digitales</a:t>
            </a:r>
            <a:endParaRPr sz="29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408933" y="2672905"/>
            <a:ext cx="7521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(&lt;1950)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4070805" y="5287724"/>
            <a:ext cx="8996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(1950-75)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7581727" y="2677712"/>
            <a:ext cx="1079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(1950-2015)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9788680" y="5306386"/>
            <a:ext cx="90069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b="1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(2015+)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8210" y="1536685"/>
            <a:ext cx="578689" cy="50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2546" y="1615286"/>
            <a:ext cx="377732" cy="37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4649" y="5660024"/>
            <a:ext cx="348761" cy="43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1245" y="5708332"/>
            <a:ext cx="784651" cy="33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8">
            <a:alphaModFix/>
          </a:blip>
          <a:srcRect l="12403" t="16744" r="12131" b="15657"/>
          <a:stretch/>
        </p:blipFill>
        <p:spPr>
          <a:xfrm>
            <a:off x="6692614" y="1621712"/>
            <a:ext cx="578689" cy="38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9">
            <a:alphaModFix/>
          </a:blip>
          <a:srcRect b="52264"/>
          <a:stretch/>
        </p:blipFill>
        <p:spPr>
          <a:xfrm>
            <a:off x="7405338" y="1646798"/>
            <a:ext cx="715960" cy="341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1022916" y="2410030"/>
            <a:ext cx="318090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Inmobiliaria, industrial y transporte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752570" y="4980759"/>
            <a:ext cx="15360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Acciones, Bonos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5750103" y="2388581"/>
            <a:ext cx="331046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pt-BR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Activos líquidos, derivados, LBO, etc.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7649732" y="5060165"/>
            <a:ext cx="288542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Derechos digitales sobre activos</a:t>
            </a:r>
            <a:b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600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bienes y servicios.</a:t>
            </a:r>
            <a:endParaRPr sz="16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382B6B-8C5D-46FF-B43A-D3ECC0D7CC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1997" b="35691"/>
          <a:stretch/>
        </p:blipFill>
        <p:spPr>
          <a:xfrm>
            <a:off x="-293514" y="2611548"/>
            <a:ext cx="12579816" cy="207467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827FAE-397D-4A60-9958-25EB58B96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465727">
            <a:off x="7297776" y="3903719"/>
            <a:ext cx="4342174" cy="2766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378074" y="4549557"/>
            <a:ext cx="1926830" cy="158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Bolsa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Riesgo</a:t>
            </a:r>
            <a:endParaRPr sz="32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72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666039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Beneficios de Uso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99E368-7B59-4309-9C51-9061651A09C8}"/>
              </a:ext>
            </a:extLst>
          </p:cNvPr>
          <p:cNvSpPr txBox="1"/>
          <p:nvPr/>
        </p:nvSpPr>
        <p:spPr>
          <a:xfrm>
            <a:off x="632177" y="1822405"/>
            <a:ext cx="7033962" cy="3631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 retorno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Potencia innovación y emprendimiento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Mejor vehículo de inversión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Resuelve problema de valoración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entrada de nuevos actores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Estrategia de exit o desinversión estandarizada</a:t>
            </a:r>
          </a:p>
        </p:txBody>
      </p:sp>
    </p:spTree>
    <p:extLst>
      <p:ext uri="{BB962C8B-B14F-4D97-AF65-F5344CB8AC3E}">
        <p14:creationId xmlns:p14="http://schemas.microsoft.com/office/powerpoint/2010/main" val="157504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1792414" y="744124"/>
            <a:ext cx="8211600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Modelo de Ingresos</a:t>
            </a:r>
            <a:endParaRPr sz="3400" b="1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4042878" y="2518526"/>
            <a:ext cx="596113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Comisiones por transacciones de compra y venta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6392D6F-A336-46DB-AC36-1EA0EFCA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828" y="4195954"/>
            <a:ext cx="1614311" cy="1614311"/>
          </a:xfrm>
          <a:prstGeom prst="rect">
            <a:avLst/>
          </a:prstGeom>
        </p:spPr>
      </p:pic>
      <p:sp>
        <p:nvSpPr>
          <p:cNvPr id="21" name="Google Shape;155;p5">
            <a:extLst>
              <a:ext uri="{FF2B5EF4-FFF2-40B4-BE49-F238E27FC236}">
                <a16:creationId xmlns:a16="http://schemas.microsoft.com/office/drawing/2014/main" id="{BC58807E-62CE-401A-9B90-83673910C2E8}"/>
              </a:ext>
            </a:extLst>
          </p:cNvPr>
          <p:cNvSpPr txBox="1"/>
          <p:nvPr/>
        </p:nvSpPr>
        <p:spPr>
          <a:xfrm>
            <a:off x="4042878" y="4737571"/>
            <a:ext cx="585747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Comisión por emisión del activo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0AB9D9D-946A-4926-81D5-3560ADC89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56"/>
          <a:stretch/>
        </p:blipFill>
        <p:spPr>
          <a:xfrm>
            <a:off x="1336260" y="1829913"/>
            <a:ext cx="2133446" cy="19082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38012" y="711962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i="0" u="none" strike="noStrike" cap="none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Investigación de </a:t>
            </a: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s-ES" sz="3400" b="1" i="0" u="none" strike="noStrike" cap="none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ercado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685800" y="1683177"/>
            <a:ext cx="10595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s-ES" sz="2600" dirty="0">
                <a:solidFill>
                  <a:schemeClr val="lt1"/>
                </a:solidFill>
                <a:highlight>
                  <a:srgbClr val="2FC5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¿Cuántos fondos están interesados en nuestra propuesta de valor?</a:t>
            </a:r>
            <a:endParaRPr sz="2600" dirty="0">
              <a:highlight>
                <a:srgbClr val="2FC5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948267" y="2647378"/>
            <a:ext cx="4497554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endParaRPr sz="9600" b="1" i="0" u="none" strike="noStrike" cap="none" dirty="0">
              <a:solidFill>
                <a:srgbClr val="2FC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14"/>
          <p:cNvCxnSpPr/>
          <p:nvPr/>
        </p:nvCxnSpPr>
        <p:spPr>
          <a:xfrm>
            <a:off x="6097500" y="2585791"/>
            <a:ext cx="1500" cy="3110100"/>
          </a:xfrm>
          <a:prstGeom prst="straightConnector1">
            <a:avLst/>
          </a:prstGeom>
          <a:noFill/>
          <a:ln w="76200" cap="flat" cmpd="sng">
            <a:solidFill>
              <a:srgbClr val="2FC5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88" name="Google Shape;288;p14"/>
          <p:cNvSpPr txBox="1"/>
          <p:nvPr/>
        </p:nvSpPr>
        <p:spPr>
          <a:xfrm>
            <a:off x="951267" y="4089778"/>
            <a:ext cx="4500554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Posibles Clientes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6832188" y="4108152"/>
            <a:ext cx="444331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Interés explícito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951267" y="5008282"/>
            <a:ext cx="4619121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capital de riesgo en mercados emergentes</a:t>
            </a:r>
            <a:endParaRPr lang="es-ES" sz="2400" b="0" i="1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6841066" y="2723269"/>
            <a:ext cx="4440433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</a:t>
            </a:r>
            <a:r>
              <a:rPr lang="es-ES" sz="9600" b="1" i="0" u="none" strike="noStrike" cap="none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%   </a:t>
            </a:r>
            <a:endParaRPr sz="9600" b="1" i="0" u="none" strike="noStrike" cap="none" dirty="0">
              <a:solidFill>
                <a:srgbClr val="2FC5CC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Investigación de mercado realizada mediante tecnica Snow Ball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291;p14">
            <a:extLst>
              <a:ext uri="{FF2B5EF4-FFF2-40B4-BE49-F238E27FC236}">
                <a16:creationId xmlns:a16="http://schemas.microsoft.com/office/drawing/2014/main" id="{BC147A24-7623-4388-9D3C-764A6255F169}"/>
              </a:ext>
            </a:extLst>
          </p:cNvPr>
          <p:cNvSpPr txBox="1"/>
          <p:nvPr/>
        </p:nvSpPr>
        <p:spPr>
          <a:xfrm>
            <a:off x="6841066" y="4909323"/>
            <a:ext cx="444043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26% mostró algún tipo de interés</a:t>
            </a:r>
          </a:p>
        </p:txBody>
      </p:sp>
    </p:spTree>
    <p:extLst>
      <p:ext uri="{BB962C8B-B14F-4D97-AF65-F5344CB8AC3E}">
        <p14:creationId xmlns:p14="http://schemas.microsoft.com/office/powerpoint/2010/main" val="11628856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2148</TotalTime>
  <Words>366</Words>
  <Application>Microsoft Office PowerPoint</Application>
  <PresentationFormat>Panorámica</PresentationFormat>
  <Paragraphs>134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Problema</vt:lpstr>
      <vt:lpstr>Visión del cliente</vt:lpstr>
      <vt:lpstr>Contexto</vt:lpstr>
      <vt:lpstr>Bolsa Capital Riesgo</vt:lpstr>
      <vt:lpstr>Beneficios de Uso</vt:lpstr>
      <vt:lpstr>Modelo de Ingresos</vt:lpstr>
      <vt:lpstr>Presentación de PowerPoint</vt:lpstr>
      <vt:lpstr>Presentación de PowerPoint</vt:lpstr>
      <vt:lpstr>Presentación de PowerPoint</vt:lpstr>
      <vt:lpstr>Presentación de PowerPoint</vt:lpstr>
      <vt:lpstr>Equipo</vt:lpstr>
      <vt:lpstr>Mercado: Fase Temprana</vt:lpstr>
      <vt:lpstr>Capital de Riesgo en Latam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Bolsa de valores para el Venture Capital</dc:title>
  <dc:creator>Matias</dc:creator>
  <cp:lastModifiedBy>Matias</cp:lastModifiedBy>
  <cp:revision>129</cp:revision>
  <dcterms:created xsi:type="dcterms:W3CDTF">2019-10-21T00:50:16Z</dcterms:created>
  <dcterms:modified xsi:type="dcterms:W3CDTF">2019-12-10T01:53:44Z</dcterms:modified>
</cp:coreProperties>
</file>